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73" r:id="rId4"/>
    <p:sldId id="263" r:id="rId5"/>
    <p:sldId id="274" r:id="rId6"/>
    <p:sldId id="287" r:id="rId7"/>
    <p:sldId id="278" r:id="rId8"/>
    <p:sldId id="261" r:id="rId9"/>
    <p:sldId id="276" r:id="rId10"/>
    <p:sldId id="280" r:id="rId11"/>
    <p:sldId id="289" r:id="rId12"/>
    <p:sldId id="282" r:id="rId13"/>
    <p:sldId id="258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05002A"/>
    <a:srgbClr val="00CCFF"/>
    <a:srgbClr val="05FB1C"/>
    <a:srgbClr val="651957"/>
    <a:srgbClr val="E438AB"/>
    <a:srgbClr val="751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27" autoAdjust="0"/>
    <p:restoredTop sz="94660"/>
  </p:normalViewPr>
  <p:slideViewPr>
    <p:cSldViewPr>
      <p:cViewPr varScale="1">
        <p:scale>
          <a:sx n="86" d="100"/>
          <a:sy n="8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96944" cy="1848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Book Antiqua" pitchFamily="18" charset="0"/>
              </a:rPr>
              <a:t>С</a:t>
            </a:r>
            <a:r>
              <a:rPr lang="ru-RU" sz="4900" b="1" dirty="0" smtClean="0">
                <a:latin typeface="Book Antiqua" pitchFamily="18" charset="0"/>
              </a:rPr>
              <a:t>пециальность </a:t>
            </a:r>
            <a:r>
              <a:rPr lang="ru-RU" sz="6600" b="1" dirty="0" smtClean="0">
                <a:latin typeface="Book Antiqua" pitchFamily="18" charset="0"/>
              </a:rPr>
              <a:t/>
            </a:r>
            <a:br>
              <a:rPr lang="ru-RU" sz="6600" b="1" dirty="0" smtClean="0">
                <a:latin typeface="Book Antiqua" pitchFamily="18" charset="0"/>
              </a:rPr>
            </a:br>
            <a:r>
              <a:rPr lang="ru-RU" sz="6000" b="1" dirty="0" smtClean="0">
                <a:latin typeface="Book Antiqua" pitchFamily="18" charset="0"/>
              </a:rPr>
              <a:t>«АКУШЕРСКОЕ ДЕЛО»</a:t>
            </a:r>
            <a:endParaRPr lang="ru-RU" sz="6000" b="1" dirty="0">
              <a:latin typeface="Book Antiqua" pitchFamily="18" charset="0"/>
            </a:endParaRPr>
          </a:p>
        </p:txBody>
      </p:sp>
      <p:pic>
        <p:nvPicPr>
          <p:cNvPr id="4" name="Рисунок 3" descr="v_ust_ilimske_v_dtp_pogibla_feldsher_skoroy_pomoschi_thumb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85992"/>
            <a:ext cx="6431287" cy="43063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2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sz="4200" dirty="0" smtClean="0">
                <a:solidFill>
                  <a:srgbClr val="7E0000"/>
                </a:solidFill>
                <a:latin typeface="Impact" pitchFamily="34" charset="0"/>
              </a:rPr>
              <a:t>Качества, обеспечивающие успешность в профессии :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Обсуждение интимных вопросов требует от врача чувства такта, психологической чуткости. Наиболее распространенные вопросы гинекологии: беременность, прерывание беременности (аборт), контрацепция, эрозия шейки матки, миома матки.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429000"/>
            <a:ext cx="6786610" cy="278608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Места работы: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центры матери и ребёнка;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государственные больницы;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частные гинекологические клиники;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клиники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дермотовенерологии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и гинекологии;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частная практика. </a:t>
            </a:r>
          </a:p>
          <a:p>
            <a:pPr>
              <a:buNone/>
            </a:pPr>
            <a:endParaRPr lang="ru-RU" sz="2800" dirty="0">
              <a:solidFill>
                <a:srgbClr val="7E0000"/>
              </a:solidFill>
              <a:latin typeface="Impact" pitchFamily="34" charset="0"/>
            </a:endParaRPr>
          </a:p>
        </p:txBody>
      </p:sp>
      <p:pic>
        <p:nvPicPr>
          <p:cNvPr id="3074" name="Picture 2" descr="D:\Users\popova.a\Desktop\Новая папка\ginekolog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429552" cy="243400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286808" cy="5429288"/>
          </a:xfrm>
        </p:spPr>
        <p:txBody>
          <a:bodyPr>
            <a:normAutofit fontScale="92500" lnSpcReduction="10000"/>
          </a:bodyPr>
          <a:lstStyle/>
          <a:p>
            <a:pPr marL="804863" indent="-804863">
              <a:buNone/>
              <a:tabLst>
                <a:tab pos="1706563" algn="l"/>
              </a:tabLst>
              <a:defRPr/>
            </a:pPr>
            <a:r>
              <a:rPr lang="ru-RU" sz="3900" dirty="0" smtClean="0">
                <a:solidFill>
                  <a:srgbClr val="7E0000"/>
                </a:solidFill>
                <a:latin typeface="Impact" pitchFamily="34" charset="0"/>
              </a:rPr>
              <a:t>Квалификация:  Акушер</a:t>
            </a:r>
          </a:p>
          <a:p>
            <a:pPr marL="804863" indent="-804863">
              <a:buNone/>
              <a:tabLst>
                <a:tab pos="1706563" algn="l"/>
              </a:tabLst>
              <a:defRPr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Срок обучения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:  3 года 10 месяцев</a:t>
            </a:r>
          </a:p>
          <a:p>
            <a:pPr marL="804863" indent="-804863">
              <a:buNone/>
              <a:tabLst>
                <a:tab pos="1706563" algn="l"/>
              </a:tabLst>
              <a:defRPr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Форма обучения: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Очная/дневная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7E0000"/>
                </a:solidFill>
                <a:latin typeface="Impact" pitchFamily="34" charset="0"/>
              </a:rPr>
              <a:t>Условия труда:</a:t>
            </a:r>
          </a:p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работа в постоянном контакте 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	с людьми. </a:t>
            </a:r>
          </a:p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режим труда сменный</a:t>
            </a:r>
          </a:p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круглосуточные дежурства</a:t>
            </a:r>
          </a:p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 работа в праздничные и выходные дни.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</a:t>
            </a:r>
          </a:p>
          <a:p>
            <a:pPr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000108"/>
            <a:ext cx="77867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Акушерство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 стоит у истоков жизни каждого человека.  Доказано (С.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Грофф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), что то, КАК  мы рожаем,  во многом определяет, КАКИМИ мы будем. Человек,  рожденный в атмосфере любви, гармонии, естественных, "мягких",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нетравматичных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 родов, будет нести в себе этот заряд гуманности, добра и здоровья, передавая его будущим поколениям.</a:t>
            </a:r>
          </a:p>
        </p:txBody>
      </p:sp>
      <p:pic>
        <p:nvPicPr>
          <p:cNvPr id="5122" name="Picture 2" descr="D:\Users\popova.a\Desktop\Новая папка\akusherstvo-52e7b7b27d231.standar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8334257" cy="220822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1960"/>
            <a:ext cx="9144000" cy="2286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Если вам нравится работать с людьми и вы увлечены медициной – поступайте к нам на специальность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32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Акушерское дело</a:t>
            </a:r>
            <a:r>
              <a:rPr lang="ru-RU" sz="32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D:\Users\popova.a\Desktop\Новая папка\IMG-20151229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500726" cy="363150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4191000" cy="31432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bg2"/>
              </a:buClr>
              <a:buNone/>
              <a:defRPr/>
            </a:pPr>
            <a:r>
              <a:rPr lang="ru-RU" sz="3200" i="1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</a:p>
          <a:p>
            <a:pPr>
              <a:lnSpc>
                <a:spcPct val="90000"/>
              </a:lnSpc>
              <a:buClr>
                <a:schemeClr val="bg2"/>
              </a:buClr>
              <a:buNone/>
              <a:defRPr/>
            </a:pPr>
            <a:r>
              <a:rPr lang="ru-RU" sz="3200" i="1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ru-RU" dirty="0" smtClean="0">
                <a:solidFill>
                  <a:srgbClr val="7E0000"/>
                </a:solidFill>
                <a:latin typeface="Impact" pitchFamily="34" charset="0"/>
              </a:rPr>
              <a:t>Акушерство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(от фр.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accoucher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 - помогать при родах; лат.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obstetricia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) - учение о беременности, родах и послеродовом периоде. </a:t>
            </a:r>
          </a:p>
          <a:p>
            <a:pPr>
              <a:lnSpc>
                <a:spcPct val="90000"/>
              </a:lnSpc>
              <a:buClr>
                <a:schemeClr val="bg2"/>
              </a:buClr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3571876"/>
            <a:ext cx="8501122" cy="30384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7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None/>
            </a:pPr>
            <a:r>
              <a:rPr lang="ru-RU" altLang="zh-CN" dirty="0" smtClean="0">
                <a:solidFill>
                  <a:srgbClr val="7E0000"/>
                </a:solidFill>
                <a:latin typeface="Impact" pitchFamily="34" charset="0"/>
              </a:rPr>
              <a:t>АКУШЕР НЕСЕТ ДВОЙНУЮ ОТВЕТСТВЕННОСТЬ, ОН ВСЕГДА ОТВЕЧАЕТ ЗА ДВЕ ЖИЗНИ: ЗА ЖИЗНЬ МАТЕРИ И ЗА ЖИЗНЬ БУДУЩЕГО РЕБЕНКА. </a:t>
            </a:r>
            <a:endParaRPr lang="ru-RU" dirty="0" smtClean="0">
              <a:solidFill>
                <a:srgbClr val="7E0000"/>
              </a:solidFill>
              <a:latin typeface="Impact" pitchFamily="34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None/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Documents and Settings\Екатерина\Рабочий стол\день\640.1_16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857232"/>
            <a:ext cx="4705755" cy="2567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39700" dist="63500" dir="15540000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1481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dirty="0" smtClean="0">
                <a:solidFill>
                  <a:srgbClr val="7E0000"/>
                </a:solidFill>
                <a:latin typeface="Impact" pitchFamily="34" charset="0"/>
              </a:rPr>
              <a:t>КОНТИНГЕНТ НАШИХ УЧРЕЖДЕНИЙ – МОЛОДЫЕ, ЗДОРОВЫЕ ЖЕНЩИНЫ, ВЫПОЛНЯЮЩИЕ СВОЮ БИОЛОГИЧЕСКУЮ ФУНКЦИЮ - БЕРЕМЕННОСТЬ И РОДЫ.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D:\Users\popova.a\Desktop\Новая папка\bart201311192226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143800" cy="282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17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Клинический родильный дом:</a:t>
            </a:r>
            <a:endParaRPr lang="ru-RU" sz="4400" dirty="0">
              <a:solidFill>
                <a:srgbClr val="7E0000"/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4" name="Picture 4" descr="D:\Users\popova.a\Desktop\Новая папка\Безымянный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976" y="1428736"/>
            <a:ext cx="6867854" cy="4824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4714908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	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	</a:t>
            </a:r>
            <a:r>
              <a:rPr lang="ru-RU" sz="3200" b="1" dirty="0" smtClean="0">
                <a:solidFill>
                  <a:srgbClr val="7E0000"/>
                </a:solidFill>
                <a:latin typeface="Impact" pitchFamily="34" charset="0"/>
              </a:rPr>
              <a:t>Акушерка/Акушер </a:t>
            </a:r>
            <a:r>
              <a:rPr lang="ru-RU" sz="2800" b="1" dirty="0" smtClean="0">
                <a:solidFill>
                  <a:srgbClr val="7E0000"/>
                </a:solidFill>
                <a:latin typeface="Impact" pitchFamily="34" charset="0"/>
              </a:rPr>
              <a:t>готовится к следующим видам деятельности: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Медицинская и медико-социальная помощь женщине, новорожденному и семье при физиологическом течении беременности, родов, послеродового периода.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8" descr="http://s40.radikal.ru/i089/1105/00/6dd4a52ec4f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2066" y="642917"/>
            <a:ext cx="3714776" cy="2704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D:\Users\popova.a\Desktop\Новая папка\IMG-20160129-WA00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3500437"/>
            <a:ext cx="3714776" cy="2786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3838572" cy="62944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600" dirty="0" smtClean="0"/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Медицинская помощь беременным и детям при заболеваниях, отравлениях и травмах. </a:t>
            </a:r>
            <a:b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</a:br>
            <a:endParaRPr lang="ru-RU" sz="3800" dirty="0" smtClean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Медицинская помощь женщине с гинекологическими заболеваниями в различные периоды жизни.</a:t>
            </a:r>
            <a:b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</a:br>
            <a:endParaRPr lang="ru-RU" sz="3800" dirty="0" smtClean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Медицинская помощь женщине, новорожденному, семье при патологическом течении беременности, родов, послеродового периода.</a:t>
            </a:r>
            <a:endParaRPr lang="ru-RU" sz="3800" dirty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</p:txBody>
      </p:sp>
      <p:pic>
        <p:nvPicPr>
          <p:cNvPr id="7170" name="Picture 2" descr="D:\Users\popova.a\Desktop\Новая папка\pic_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57686" y="571480"/>
            <a:ext cx="4393435" cy="5857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thepictureswarehouse.com/d/210573-1/Doctor+picture+9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1000108"/>
            <a:ext cx="4177083" cy="2786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00108"/>
            <a:ext cx="4714908" cy="57150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Высокотехнологичная медицинская помощь беременным, роженицам, родильницам и новорожденным.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Организация и управление персоналом акушерско-гинекологической службы в учреждениях здравоохранения.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</p:txBody>
      </p:sp>
      <p:pic>
        <p:nvPicPr>
          <p:cNvPr id="7" name="Рисунок 6" descr="z_3e8141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4177084" cy="2786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Родильный блок: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4" name="Рисунок 3" descr="z_a65499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77" y="2144617"/>
            <a:ext cx="4704523" cy="30703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z_3f3ae9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43116"/>
            <a:ext cx="4570849" cy="307183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92867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Труд гинеколога не сопряжён с физическими трудностями. Он требует глубоких знаний в области женской репродуктивной системы, высокого профессионализма.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</p:txBody>
      </p:sp>
      <p:pic>
        <p:nvPicPr>
          <p:cNvPr id="2050" name="Picture 2" descr="D:\Users\popova.a\Desktop\Новая папка\roddom_v_sss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480" y="2713352"/>
            <a:ext cx="5953125" cy="306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756</TotalTime>
  <Words>252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Специальность  «АКУШЕРСКОЕ ДЕЛО»</vt:lpstr>
      <vt:lpstr>Слайд 2</vt:lpstr>
      <vt:lpstr>Слайд 3</vt:lpstr>
      <vt:lpstr>Клинический родильный дом:</vt:lpstr>
      <vt:lpstr>Слайд 5</vt:lpstr>
      <vt:lpstr>Слайд 6</vt:lpstr>
      <vt:lpstr>Слайд 7</vt:lpstr>
      <vt:lpstr>Родильный блок: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 «ЛЕЧЕБНОЕ ДЕЛО»</dc:title>
  <dc:creator>first</dc:creator>
  <cp:lastModifiedBy>popova.a</cp:lastModifiedBy>
  <cp:revision>92</cp:revision>
  <dcterms:created xsi:type="dcterms:W3CDTF">2013-03-27T18:19:31Z</dcterms:created>
  <dcterms:modified xsi:type="dcterms:W3CDTF">2016-06-15T12:54:49Z</dcterms:modified>
</cp:coreProperties>
</file>